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6" r:id="rId9"/>
    <p:sldId id="270" r:id="rId10"/>
    <p:sldId id="265" r:id="rId11"/>
    <p:sldId id="268" r:id="rId12"/>
    <p:sldId id="264" r:id="rId13"/>
    <p:sldId id="26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3C2-F2C0-43B3-A12F-907720B9A127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5AE75-4A3A-490B-B9EB-A995D12FAA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A9978-72FA-44BC-A513-2948FDC9F7DC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80D5-D6A7-444D-BE35-2B4178AD2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rea.lv/" TargetMode="External"/><Relationship Id="rId2" Type="http://schemas.openxmlformats.org/officeDocument/2006/relationships/hyperlink" Target="mailto:zrea@zrea.lv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052513"/>
            <a:ext cx="2736478" cy="13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iee_logo_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493" y="1105234"/>
            <a:ext cx="3593899" cy="13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59790" y="3272034"/>
            <a:ext cx="7224414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err="1" smtClean="0">
                <a:solidFill>
                  <a:schemeClr val="bg1"/>
                </a:solidFill>
              </a:rPr>
              <a:t>Zemgale</a:t>
            </a:r>
            <a:r>
              <a:rPr lang="en-US" sz="4000" dirty="0" smtClean="0">
                <a:solidFill>
                  <a:schemeClr val="bg1"/>
                </a:solidFill>
              </a:rPr>
              <a:t> Regional Energy  Agency </a:t>
            </a: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Latvia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of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Learning from tutor energy agencies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Exchange of </a:t>
            </a:r>
            <a:r>
              <a:rPr lang="en-US" dirty="0" smtClean="0"/>
              <a:t>experience, </a:t>
            </a:r>
            <a:r>
              <a:rPr lang="en-US" dirty="0"/>
              <a:t>cooperation  with other EU energy agencies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Dissemination of best practices to other EU  energy agencies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ga\Desktop\Bildes\Brisele Apr2011\IMG_7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7718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ZREA team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725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dirty="0" err="1" smtClean="0"/>
              <a:t>Zemgale</a:t>
            </a:r>
            <a:r>
              <a:rPr lang="en-US" dirty="0" smtClean="0"/>
              <a:t> Regional Energy Agency</a:t>
            </a:r>
          </a:p>
          <a:p>
            <a:pPr algn="ctr">
              <a:buFontTx/>
              <a:buNone/>
            </a:pPr>
            <a:r>
              <a:rPr lang="en-US" dirty="0" smtClean="0"/>
              <a:t>26 </a:t>
            </a:r>
            <a:r>
              <a:rPr lang="en-US" dirty="0" err="1" smtClean="0"/>
              <a:t>Pulkveza</a:t>
            </a:r>
            <a:r>
              <a:rPr lang="en-US" dirty="0" smtClean="0"/>
              <a:t> </a:t>
            </a:r>
            <a:r>
              <a:rPr lang="en-US" dirty="0" err="1" smtClean="0"/>
              <a:t>Brieza</a:t>
            </a:r>
            <a:r>
              <a:rPr lang="en-US" dirty="0" smtClean="0"/>
              <a:t> street</a:t>
            </a:r>
          </a:p>
          <a:p>
            <a:pPr algn="ctr">
              <a:buFontTx/>
              <a:buNone/>
            </a:pPr>
            <a:r>
              <a:rPr lang="en-US" dirty="0" err="1" smtClean="0"/>
              <a:t>Jelgava</a:t>
            </a:r>
            <a:r>
              <a:rPr lang="en-US" dirty="0" smtClean="0"/>
              <a:t>, LV – 3007</a:t>
            </a:r>
          </a:p>
          <a:p>
            <a:pPr algn="ctr">
              <a:buFontTx/>
              <a:buNone/>
            </a:pPr>
            <a:r>
              <a:rPr lang="en-US" dirty="0" smtClean="0"/>
              <a:t>Latvia</a:t>
            </a:r>
          </a:p>
          <a:p>
            <a:pPr algn="ctr">
              <a:buFontTx/>
              <a:buNone/>
            </a:pPr>
            <a:r>
              <a:rPr lang="en-US" dirty="0" smtClean="0"/>
              <a:t>Mob. phone:+371 20023868</a:t>
            </a:r>
          </a:p>
          <a:p>
            <a:pPr algn="ctr">
              <a:buFontTx/>
              <a:buNone/>
            </a:pPr>
            <a:r>
              <a:rPr lang="en-US" dirty="0" smtClean="0"/>
              <a:t>Phone: +371 63080205</a:t>
            </a:r>
          </a:p>
          <a:p>
            <a:pPr algn="ctr">
              <a:buFontTx/>
              <a:buNone/>
            </a:pPr>
            <a:r>
              <a:rPr lang="en-US" dirty="0" smtClean="0"/>
              <a:t>Fax: +371 63080206</a:t>
            </a:r>
          </a:p>
          <a:p>
            <a:pPr algn="ctr">
              <a:buFontTx/>
              <a:buNone/>
            </a:pPr>
            <a:r>
              <a:rPr lang="en-US" dirty="0" smtClean="0">
                <a:hlinkClick r:id="rId2"/>
              </a:rPr>
              <a:t>zrea@zrea.lv</a:t>
            </a:r>
            <a:r>
              <a:rPr lang="en-US" dirty="0" smtClean="0"/>
              <a:t>,  </a:t>
            </a:r>
            <a:r>
              <a:rPr lang="en-US" dirty="0" smtClean="0">
                <a:hlinkClick r:id="rId3"/>
              </a:rPr>
              <a:t>www.zrea.lv</a:t>
            </a: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err="1" smtClean="0"/>
              <a:t>Zemgale</a:t>
            </a:r>
            <a:r>
              <a:rPr lang="en-US" dirty="0" smtClean="0"/>
              <a:t> Regional Energy Agency </a:t>
            </a:r>
          </a:p>
          <a:p>
            <a:pPr algn="ctr">
              <a:buFontTx/>
              <a:buNone/>
            </a:pPr>
            <a:r>
              <a:rPr lang="en-US" dirty="0" err="1" smtClean="0"/>
              <a:t>Jekabpils</a:t>
            </a:r>
            <a:r>
              <a:rPr lang="en-US" dirty="0" smtClean="0"/>
              <a:t> office</a:t>
            </a:r>
          </a:p>
          <a:p>
            <a:pPr algn="ctr">
              <a:buFontTx/>
              <a:buNone/>
            </a:pPr>
            <a:r>
              <a:rPr lang="en-US" dirty="0" smtClean="0"/>
              <a:t>4a </a:t>
            </a:r>
            <a:r>
              <a:rPr lang="en-US" dirty="0" err="1" smtClean="0"/>
              <a:t>Nameja</a:t>
            </a:r>
            <a:r>
              <a:rPr lang="en-US" dirty="0" smtClean="0"/>
              <a:t> Street</a:t>
            </a:r>
          </a:p>
          <a:p>
            <a:pPr algn="ctr">
              <a:buFontTx/>
              <a:buNone/>
            </a:pPr>
            <a:r>
              <a:rPr lang="en-US" dirty="0" err="1" smtClean="0"/>
              <a:t>Jekabpils</a:t>
            </a:r>
            <a:r>
              <a:rPr lang="en-US" dirty="0" smtClean="0"/>
              <a:t>, LV – 5201</a:t>
            </a:r>
          </a:p>
          <a:p>
            <a:pPr algn="ctr">
              <a:buFontTx/>
              <a:buNone/>
            </a:pPr>
            <a:r>
              <a:rPr lang="en-US" dirty="0" smtClean="0"/>
              <a:t>Latvia </a:t>
            </a:r>
          </a:p>
          <a:p>
            <a:pPr algn="ctr">
              <a:buFontTx/>
              <a:buNone/>
            </a:pPr>
            <a:r>
              <a:rPr lang="en-US" dirty="0" err="1" smtClean="0"/>
              <a:t>Mob.phone</a:t>
            </a:r>
            <a:r>
              <a:rPr lang="en-US" dirty="0" smtClean="0"/>
              <a:t>: +371 28830207</a:t>
            </a:r>
          </a:p>
          <a:p>
            <a:pPr algn="ctr">
              <a:buFontTx/>
              <a:buNone/>
            </a:pPr>
            <a:r>
              <a:rPr lang="en-US" dirty="0" smtClean="0"/>
              <a:t>ainars</a:t>
            </a:r>
            <a:r>
              <a:rPr lang="en-US" dirty="0" smtClean="0"/>
              <a:t>@zrea.lv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6643" t="6544" r="16486" b="12566"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lv-LV" dirty="0" smtClean="0"/>
              <a:t>                                    </a:t>
            </a:r>
            <a:r>
              <a:rPr lang="en-US" dirty="0" smtClean="0"/>
              <a:t>Thank </a:t>
            </a:r>
            <a:r>
              <a:rPr lang="en-US" dirty="0"/>
              <a:t>you for your </a:t>
            </a:r>
            <a:r>
              <a:rPr lang="lv-LV" dirty="0" smtClean="0"/>
              <a:t>               </a:t>
            </a:r>
            <a:r>
              <a:rPr lang="en-US" dirty="0" smtClean="0"/>
              <a:t>attention</a:t>
            </a:r>
            <a:r>
              <a:rPr lang="en-US" dirty="0"/>
              <a:t>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400" dirty="0" smtClean="0"/>
              <a:t>         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ZREA members 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dirty="0" smtClean="0"/>
          </a:p>
          <a:p>
            <a:pPr eaLnBrk="1" hangingPunct="1"/>
            <a:endParaRPr lang="lv-LV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v-LV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v-LV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19250" y="1268413"/>
            <a:ext cx="2228853" cy="533400"/>
            <a:chOff x="748" y="981"/>
            <a:chExt cx="1404" cy="336"/>
          </a:xfrm>
        </p:grpSpPr>
        <p:pic>
          <p:nvPicPr>
            <p:cNvPr id="8" name="Picture 7" descr="jelgav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981"/>
              <a:ext cx="2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020" y="1026"/>
              <a:ext cx="1132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dirty="0" err="1" smtClean="0"/>
                <a:t>Jelgava</a:t>
              </a:r>
              <a:r>
                <a:rPr lang="en-US" sz="1600" dirty="0" smtClean="0"/>
                <a:t> City Council</a:t>
              </a:r>
              <a:endParaRPr lang="en-US" sz="1600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19250" y="2060575"/>
            <a:ext cx="2382841" cy="552450"/>
            <a:chOff x="431" y="1525"/>
            <a:chExt cx="1501" cy="348"/>
          </a:xfrm>
        </p:grpSpPr>
        <p:pic>
          <p:nvPicPr>
            <p:cNvPr id="11" name="Picture 10" descr="jekabpil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1525"/>
              <a:ext cx="30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703" y="1570"/>
              <a:ext cx="1229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dirty="0" err="1" smtClean="0"/>
                <a:t>Jekabpils</a:t>
              </a:r>
              <a:r>
                <a:rPr lang="en-US" sz="1600" dirty="0" smtClean="0"/>
                <a:t> City Council</a:t>
              </a:r>
              <a:endParaRPr lang="en-US" sz="1600" dirty="0"/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619250" y="2924175"/>
            <a:ext cx="2746380" cy="533400"/>
            <a:chOff x="340" y="1979"/>
            <a:chExt cx="1730" cy="336"/>
          </a:xfrm>
        </p:grpSpPr>
        <p:pic>
          <p:nvPicPr>
            <p:cNvPr id="14" name="Picture 19" descr="au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979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12" y="2024"/>
              <a:ext cx="1458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dirty="0" err="1" smtClean="0"/>
                <a:t>Auce</a:t>
              </a:r>
              <a:r>
                <a:rPr lang="en-US" sz="1600" dirty="0" smtClean="0"/>
                <a:t> County Municipality</a:t>
              </a:r>
              <a:endParaRPr lang="en-US" sz="1600" dirty="0"/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1619250" y="3716338"/>
            <a:ext cx="2995619" cy="571500"/>
            <a:chOff x="385" y="2523"/>
            <a:chExt cx="1887" cy="360"/>
          </a:xfrm>
        </p:grpSpPr>
        <p:pic>
          <p:nvPicPr>
            <p:cNvPr id="17" name="Picture 13" descr="bausk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2523"/>
              <a:ext cx="31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57" y="2568"/>
              <a:ext cx="161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 smtClean="0"/>
                <a:t>Bauska</a:t>
              </a:r>
              <a:r>
                <a:rPr lang="en-US" sz="1600" dirty="0" smtClean="0"/>
                <a:t> County Municipality</a:t>
              </a:r>
              <a:endParaRPr lang="en-US" sz="1600" dirty="0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5003800" y="1196975"/>
            <a:ext cx="2105025" cy="676275"/>
            <a:chOff x="4286" y="981"/>
            <a:chExt cx="1490" cy="473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286" y="1253"/>
              <a:ext cx="149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lv-LV" sz="1600"/>
                <a:t>SIA “Fortum Jelgava”</a:t>
              </a:r>
              <a:endParaRPr lang="en-US" sz="1600"/>
            </a:p>
          </p:txBody>
        </p:sp>
        <p:pic>
          <p:nvPicPr>
            <p:cNvPr id="21" name="Picture 23" descr="FORTUM_RG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32" y="981"/>
              <a:ext cx="1215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30" descr="zitc2%20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133600"/>
            <a:ext cx="1717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5227846" y="3141663"/>
            <a:ext cx="2869782" cy="1182687"/>
            <a:chOff x="1473" y="2976"/>
            <a:chExt cx="2979" cy="1126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473" y="3592"/>
              <a:ext cx="2979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dirty="0" smtClean="0"/>
                <a:t>Society “</a:t>
              </a:r>
              <a:r>
                <a:rPr lang="en-US" sz="1600" dirty="0" err="1" smtClean="0"/>
                <a:t>Zemgale</a:t>
              </a:r>
              <a:r>
                <a:rPr lang="en-US" sz="1600" dirty="0" smtClean="0"/>
                <a:t> Regional NGO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dirty="0" smtClean="0"/>
                <a:t>support centre” </a:t>
              </a:r>
              <a:endParaRPr lang="en-US" sz="1600" dirty="0"/>
            </a:p>
          </p:txBody>
        </p:sp>
        <p:pic>
          <p:nvPicPr>
            <p:cNvPr id="25" name="Picture 26" descr="logo_ZNVO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2" y="2976"/>
              <a:ext cx="975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4787900" y="4508500"/>
            <a:ext cx="3600450" cy="952696"/>
            <a:chOff x="2290" y="2993"/>
            <a:chExt cx="2548" cy="635"/>
          </a:xfrm>
        </p:grpSpPr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016" y="3140"/>
              <a:ext cx="1822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lv-LV" sz="1600" dirty="0" smtClean="0"/>
                <a:t>Jelgava </a:t>
              </a:r>
              <a:r>
                <a:rPr lang="en-US" sz="1600" dirty="0" smtClean="0"/>
                <a:t>Housing Company </a:t>
              </a:r>
              <a:r>
                <a:rPr lang="lv-LV" sz="1600" dirty="0" smtClean="0"/>
                <a:t>SIA </a:t>
              </a:r>
              <a:r>
                <a:rPr lang="lv-LV" sz="1600" dirty="0"/>
                <a:t>“Jelgavas nekustamā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lv-LV" sz="1600" dirty="0"/>
                <a:t>īpašumu pārvalde”</a:t>
              </a:r>
              <a:endParaRPr lang="en-US" sz="1600" dirty="0"/>
            </a:p>
          </p:txBody>
        </p:sp>
        <p:pic>
          <p:nvPicPr>
            <p:cNvPr id="28" name="Picture 29" descr="ni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90" y="2993"/>
              <a:ext cx="77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692275" y="4508500"/>
            <a:ext cx="3097220" cy="576263"/>
            <a:chOff x="657" y="3022"/>
            <a:chExt cx="1951" cy="360"/>
          </a:xfrm>
        </p:grpSpPr>
        <p:pic>
          <p:nvPicPr>
            <p:cNvPr id="30" name="Picture 16" descr="ozolnieki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7" y="3022"/>
              <a:ext cx="29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930" y="3067"/>
              <a:ext cx="167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dirty="0" err="1" smtClean="0"/>
                <a:t>Ozolnieki</a:t>
              </a:r>
              <a:r>
                <a:rPr lang="en-US" sz="1600" dirty="0" smtClean="0"/>
                <a:t> County Municipality</a:t>
              </a:r>
              <a:endParaRPr lang="en-US" sz="1600" dirty="0"/>
            </a:p>
          </p:txBody>
        </p:sp>
      </p:grpSp>
      <p:pic>
        <p:nvPicPr>
          <p:cNvPr id="32" name="Picture 5" descr="http://www.krustpils.lv/faili/Krustpils%20col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2275" y="5157788"/>
            <a:ext cx="503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124075" y="5373688"/>
            <a:ext cx="2703561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 smtClean="0"/>
              <a:t>Krustpils</a:t>
            </a:r>
            <a:r>
              <a:rPr lang="en-US" sz="1600" dirty="0" smtClean="0"/>
              <a:t>  County Municipality 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of </a:t>
            </a:r>
            <a:r>
              <a:rPr lang="en-US" dirty="0" err="1" smtClean="0"/>
              <a:t>Zemgale</a:t>
            </a:r>
            <a:r>
              <a:rPr lang="en-US" dirty="0" smtClean="0"/>
              <a:t> Region – in the central part of Latvia </a:t>
            </a:r>
            <a:endParaRPr lang="en-US" dirty="0"/>
          </a:p>
        </p:txBody>
      </p:sp>
      <p:pic>
        <p:nvPicPr>
          <p:cNvPr id="4" name="il_fi" descr="http://www.likumi.lv/wwwraksti/2006/180/B180/PIELI/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92" y="1556792"/>
            <a:ext cx="8426788" cy="511256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To be a provider of modern and highly </a:t>
            </a:r>
          </a:p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valuable solutions in </a:t>
            </a:r>
          </a:p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  energy management</a:t>
            </a:r>
          </a:p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dirty="0" smtClean="0">
              <a:solidFill>
                <a:srgbClr val="4C1900"/>
              </a:solidFill>
              <a:cs typeface="Arial Unicode MS" charset="0"/>
            </a:endParaRPr>
          </a:p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To </a:t>
            </a:r>
            <a:r>
              <a:rPr lang="en-US" dirty="0">
                <a:solidFill>
                  <a:srgbClr val="4C1900"/>
                </a:solidFill>
                <a:cs typeface="Arial Unicode MS" charset="0"/>
              </a:rPr>
              <a:t>support Energy </a:t>
            </a: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Management,  </a:t>
            </a:r>
            <a:endParaRPr lang="en-US" dirty="0">
              <a:solidFill>
                <a:srgbClr val="4C1900"/>
              </a:solidFill>
              <a:cs typeface="Arial Unicode MS" charset="0"/>
            </a:endParaRPr>
          </a:p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dirty="0">
                <a:solidFill>
                  <a:srgbClr val="4C1900"/>
                </a:solidFill>
                <a:cs typeface="Arial Unicode MS" charset="0"/>
              </a:rPr>
              <a:t>Energy </a:t>
            </a: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Efficiency and increase</a:t>
            </a:r>
            <a:r>
              <a:rPr lang="lv-LV" dirty="0" smtClean="0">
                <a:solidFill>
                  <a:srgbClr val="4C1900"/>
                </a:solidFill>
                <a:cs typeface="Arial Unicode MS" charset="0"/>
              </a:rPr>
              <a:t>d</a:t>
            </a:r>
            <a:r>
              <a:rPr lang="en-US" dirty="0" smtClean="0">
                <a:solidFill>
                  <a:srgbClr val="4C1900"/>
                </a:solidFill>
                <a:cs typeface="Arial Unicode MS" charset="0"/>
              </a:rPr>
              <a:t> use of Renewable Energy Sources</a:t>
            </a:r>
            <a:endParaRPr lang="en-US" dirty="0">
              <a:solidFill>
                <a:srgbClr val="4C1900"/>
              </a:solidFill>
              <a:cs typeface="Arial Unicode MS" charset="0"/>
            </a:endParaRPr>
          </a:p>
          <a:p>
            <a:pPr indent="-339725" algn="ctr">
              <a:lnSpc>
                <a:spcPct val="96000"/>
              </a:lnSpc>
              <a:spcBef>
                <a:spcPts val="450"/>
              </a:spcBef>
              <a:buSzPct val="4500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dirty="0">
                <a:solidFill>
                  <a:srgbClr val="4C1900"/>
                </a:solidFill>
                <a:cs typeface="Arial Unicode MS" charset="0"/>
              </a:rPr>
              <a:t> in Communities of </a:t>
            </a:r>
            <a:r>
              <a:rPr lang="en-US" dirty="0" err="1">
                <a:solidFill>
                  <a:srgbClr val="4C1900"/>
                </a:solidFill>
                <a:cs typeface="Arial Unicode MS" charset="0"/>
              </a:rPr>
              <a:t>Zemgale</a:t>
            </a:r>
            <a:r>
              <a:rPr lang="en-US" dirty="0">
                <a:solidFill>
                  <a:srgbClr val="4C1900"/>
                </a:solidFill>
                <a:cs typeface="Arial Unicode MS" charset="0"/>
              </a:rPr>
              <a:t> Region, Latvia</a:t>
            </a:r>
          </a:p>
          <a:p>
            <a:pPr indent="-339725" algn="ctr">
              <a:spcBef>
                <a:spcPts val="450"/>
              </a:spcBef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lv-LV" sz="2800" dirty="0">
              <a:solidFill>
                <a:srgbClr val="4C1900"/>
              </a:solidFill>
              <a:latin typeface="Arial Narrow" pitchFamily="32" charset="0"/>
              <a:cs typeface="Arial Unicode MS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Energy Action Plans  elaborated in 2009 – 2011: </a:t>
            </a:r>
          </a:p>
          <a:p>
            <a:r>
              <a:rPr lang="en-US" dirty="0" smtClean="0"/>
              <a:t>For </a:t>
            </a:r>
            <a:r>
              <a:rPr lang="lv-LV" dirty="0" err="1"/>
              <a:t>J</a:t>
            </a:r>
            <a:r>
              <a:rPr lang="en-US" dirty="0" err="1" smtClean="0"/>
              <a:t>elgava</a:t>
            </a:r>
            <a:r>
              <a:rPr lang="en-US" dirty="0" smtClean="0"/>
              <a:t> City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Jekabpils</a:t>
            </a:r>
            <a:r>
              <a:rPr lang="en-US" dirty="0" smtClean="0"/>
              <a:t> City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Zemgale</a:t>
            </a:r>
            <a:r>
              <a:rPr lang="en-US" dirty="0" smtClean="0"/>
              <a:t> Region </a:t>
            </a:r>
            <a:endParaRPr lang="lv-LV" dirty="0" smtClean="0"/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1547" t="19373" r="22401" b="7591"/>
          <a:stretch>
            <a:fillRect/>
          </a:stretch>
        </p:blipFill>
        <p:spPr>
          <a:xfrm>
            <a:off x="0" y="0"/>
            <a:ext cx="9144000" cy="67421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Areas of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Promotion and facilitating of energy efficient renovations of multi residential buildings as 66% of Latvia population lives in such buildings being a biggest energy consumer</a:t>
            </a:r>
            <a:r>
              <a:rPr lang="lv-LV" dirty="0" smtClean="0"/>
              <a:t>;</a:t>
            </a:r>
            <a:endParaRPr lang="en-US" dirty="0" smtClean="0"/>
          </a:p>
          <a:p>
            <a:r>
              <a:rPr lang="en-US" dirty="0" smtClean="0"/>
              <a:t>Promotion of use of Renewable Energy Resources</a:t>
            </a:r>
            <a:r>
              <a:rPr lang="lv-LV" dirty="0" smtClean="0"/>
              <a:t> (</a:t>
            </a:r>
            <a:r>
              <a:rPr lang="en-US" dirty="0" smtClean="0"/>
              <a:t>seminars, energy days</a:t>
            </a:r>
            <a:r>
              <a:rPr lang="lv-LV" dirty="0" smtClean="0"/>
              <a:t>;</a:t>
            </a:r>
            <a:endParaRPr lang="en-US" dirty="0" smtClean="0"/>
          </a:p>
          <a:p>
            <a:r>
              <a:rPr lang="en-US" dirty="0" smtClean="0"/>
              <a:t>Promotion of sustainable transport</a:t>
            </a:r>
            <a:r>
              <a:rPr lang="lv-LV" dirty="0" smtClean="0"/>
              <a:t> -</a:t>
            </a:r>
            <a:r>
              <a:rPr lang="en-US" dirty="0" smtClean="0"/>
              <a:t> electric vehicles, electric hybrid vehicles and cycling in </a:t>
            </a:r>
            <a:r>
              <a:rPr lang="en-US" dirty="0" err="1" smtClean="0"/>
              <a:t>Zemgale</a:t>
            </a:r>
            <a:r>
              <a:rPr lang="en-US" dirty="0" smtClean="0"/>
              <a:t> region</a:t>
            </a:r>
            <a:r>
              <a:rPr lang="lv-LV" dirty="0" smtClean="0"/>
              <a:t>;</a:t>
            </a:r>
            <a:endParaRPr lang="en-US" dirty="0" smtClean="0"/>
          </a:p>
          <a:p>
            <a:r>
              <a:rPr lang="en-US" dirty="0" smtClean="0"/>
              <a:t>Provision of consultations on EE and RES, green transport</a:t>
            </a:r>
            <a:r>
              <a:rPr lang="lv-LV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b="1" dirty="0" smtClean="0">
                <a:cs typeface="Arial Unicode MS" charset="0"/>
              </a:rPr>
              <a:t/>
            </a:r>
            <a:br>
              <a:rPr lang="lv-LV" sz="2400" b="1" dirty="0" smtClean="0">
                <a:cs typeface="Arial Unicode MS" charset="0"/>
              </a:rPr>
            </a:br>
            <a:r>
              <a:rPr lang="en-US" sz="2400" b="1" dirty="0" smtClean="0">
                <a:cs typeface="Arial Unicode MS" charset="0"/>
              </a:rPr>
              <a:t>Result:</a:t>
            </a:r>
            <a:r>
              <a:rPr lang="lv-LV" sz="2400" b="1" dirty="0" smtClean="0">
                <a:cs typeface="Arial Unicode MS" charset="0"/>
              </a:rPr>
              <a:t> </a:t>
            </a:r>
            <a:r>
              <a:rPr lang="en-US" sz="2400" b="1" dirty="0" smtClean="0">
                <a:cs typeface="Arial Unicode MS" charset="0"/>
              </a:rPr>
              <a:t>35 Project applications for EU funding for energy efficient refurbishment of multi residential buildings prepared with ZREA assistance </a:t>
            </a:r>
            <a:br>
              <a:rPr lang="en-US" sz="2400" b="1" dirty="0" smtClean="0">
                <a:cs typeface="Arial Unicode MS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dirty="0">
              <a:cs typeface="Arial Unicode MS" charset="0"/>
            </a:endParaRPr>
          </a:p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971550" y="170021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b="1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08625" y="1700213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b="1">
                <a:solidFill>
                  <a:schemeClr val="tx1"/>
                </a:solidFill>
              </a:rPr>
              <a:t>After</a:t>
            </a:r>
          </a:p>
        </p:txBody>
      </p:sp>
      <p:pic>
        <p:nvPicPr>
          <p:cNvPr id="6" name="Picture 10" descr="DSC009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679" y="2205038"/>
            <a:ext cx="4623846" cy="36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12" descr="Raina 3_11Aug2010 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133600"/>
            <a:ext cx="3857625" cy="3311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b="1" dirty="0" smtClean="0">
                <a:cs typeface="Arial Unicode MS" charset="0"/>
              </a:rPr>
              <a:t/>
            </a:r>
            <a:br>
              <a:rPr lang="lv-LV" sz="2400" b="1" dirty="0" smtClean="0">
                <a:cs typeface="Arial Unicode MS" charset="0"/>
              </a:rPr>
            </a:br>
            <a:r>
              <a:rPr lang="lv-LV" sz="2400" b="1" dirty="0">
                <a:cs typeface="Arial Unicode MS" charset="0"/>
              </a:rPr>
              <a:t/>
            </a:r>
            <a:br>
              <a:rPr lang="lv-LV" sz="2400" b="1" dirty="0">
                <a:cs typeface="Arial Unicode MS" charset="0"/>
              </a:rPr>
            </a:br>
            <a:r>
              <a:rPr lang="lv-LV" sz="2400" b="1" dirty="0" smtClean="0">
                <a:cs typeface="Arial Unicode MS" charset="0"/>
              </a:rPr>
              <a:t/>
            </a:r>
            <a:br>
              <a:rPr lang="lv-LV" sz="2400" b="1" dirty="0" smtClean="0">
                <a:cs typeface="Arial Unicode MS" charset="0"/>
              </a:rPr>
            </a:br>
            <a:r>
              <a:rPr lang="en-US" sz="2400" b="1" dirty="0" smtClean="0">
                <a:cs typeface="Arial Unicode MS" charset="0"/>
              </a:rPr>
              <a:t>Result: 50 Project applications for National funding (Climate Change Finance Instrument) for use of renewable energy resources in the heating  of the households prepared with ZREA assistance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3"/>
            <a:ext cx="3528392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81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288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ZREA members </vt:lpstr>
      <vt:lpstr>Location of Zemgale Region – in the central part of Latvia </vt:lpstr>
      <vt:lpstr>Mission</vt:lpstr>
      <vt:lpstr>Energy planning </vt:lpstr>
      <vt:lpstr>Slide 6</vt:lpstr>
      <vt:lpstr>Main Areas of Work:</vt:lpstr>
      <vt:lpstr> Result: 35 Project applications for EU funding for energy efficient refurbishment of multi residential buildings prepared with ZREA assistance  </vt:lpstr>
      <vt:lpstr>   Result: 50 Project applications for National funding (Climate Change Finance Instrument) for use of renewable energy resources in the heating  of the households prepared with ZREA assistance </vt:lpstr>
      <vt:lpstr>Exchange of experience</vt:lpstr>
      <vt:lpstr>ZREA team </vt:lpstr>
      <vt:lpstr>Contacts</vt:lpstr>
      <vt:lpstr>                                    Thank you for your               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Inga</dc:creator>
  <cp:lastModifiedBy>Inga</cp:lastModifiedBy>
  <cp:revision>26</cp:revision>
  <dcterms:created xsi:type="dcterms:W3CDTF">2011-09-30T08:41:13Z</dcterms:created>
  <dcterms:modified xsi:type="dcterms:W3CDTF">2011-09-30T10:00:13Z</dcterms:modified>
</cp:coreProperties>
</file>